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handoutMasterIdLst>
    <p:handoutMasterId r:id="rId21"/>
  </p:handoutMasterIdLst>
  <p:sldIdLst>
    <p:sldId id="256" r:id="rId6"/>
    <p:sldId id="280" r:id="rId7"/>
    <p:sldId id="305" r:id="rId8"/>
    <p:sldId id="282" r:id="rId9"/>
    <p:sldId id="300" r:id="rId10"/>
    <p:sldId id="308" r:id="rId11"/>
    <p:sldId id="306" r:id="rId12"/>
    <p:sldId id="302" r:id="rId13"/>
    <p:sldId id="294" r:id="rId14"/>
    <p:sldId id="296" r:id="rId15"/>
    <p:sldId id="303" r:id="rId16"/>
    <p:sldId id="297" r:id="rId17"/>
    <p:sldId id="299" r:id="rId18"/>
    <p:sldId id="30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86911" autoAdjust="0"/>
  </p:normalViewPr>
  <p:slideViewPr>
    <p:cSldViewPr snapToGrid="0">
      <p:cViewPr varScale="1">
        <p:scale>
          <a:sx n="100" d="100"/>
          <a:sy n="100" d="100"/>
        </p:scale>
        <p:origin x="9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5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1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Plugs-</a:t>
            </a:r>
            <a:r>
              <a:rPr lang="en-US" baseline="0" dirty="0" smtClean="0"/>
              <a:t>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1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9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304319"/>
            <a:ext cx="711200" cy="365125"/>
          </a:xfrm>
          <a:prstGeom prst="rect">
            <a:avLst/>
          </a:prstGeom>
        </p:spPr>
        <p:txBody>
          <a:bodyPr lIns="91368" tIns="45684" rIns="91368" bIns="45684" anchor="ctr"/>
          <a:lstStyle>
            <a:lvl1pPr algn="ctr">
              <a:defRPr sz="1800">
                <a:solidFill>
                  <a:schemeClr val="bg1"/>
                </a:solidFill>
                <a:latin typeface="Museo Sans 100"/>
                <a:cs typeface="Museo Sans 100"/>
              </a:defRPr>
            </a:lvl1pPr>
          </a:lstStyle>
          <a:p>
            <a:fld id="{C7C739E9-B401-45D2-B2D3-CE79AE1AD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7" y="3044831"/>
            <a:ext cx="10363200" cy="1362075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4427206"/>
            <a:ext cx="103632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b="0" i="0">
                <a:solidFill>
                  <a:schemeClr val="tx1">
                    <a:lumMod val="90000"/>
                    <a:lumOff val="10000"/>
                  </a:schemeClr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  <a:lvl2pPr marL="6089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2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7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56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45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34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239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13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311710"/>
            <a:ext cx="711200" cy="365125"/>
          </a:xfrm>
          <a:prstGeom prst="rect">
            <a:avLst/>
          </a:prstGeom>
        </p:spPr>
        <p:txBody>
          <a:bodyPr lIns="91368" tIns="45684" rIns="91368" bIns="45684" anchor="ctr"/>
          <a:lstStyle>
            <a:lvl1pPr algn="ctr">
              <a:defRPr sz="1800">
                <a:solidFill>
                  <a:schemeClr val="bg1"/>
                </a:solidFill>
                <a:latin typeface="Museo Sans 100"/>
                <a:cs typeface="Museo Sans 100"/>
              </a:defRPr>
            </a:lvl1pPr>
          </a:lstStyle>
          <a:p>
            <a:fld id="{C7C739E9-B401-45D2-B2D3-CE79AE1AD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7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87519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0" y="6139857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78584" y="6166533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53764"/>
            <a:ext cx="9144000" cy="1931692"/>
          </a:xfrm>
        </p:spPr>
        <p:txBody>
          <a:bodyPr>
            <a:noAutofit/>
          </a:bodyPr>
          <a:lstStyle/>
          <a:p>
            <a:pPr algn="ctr"/>
            <a:r>
              <a:rPr lang="en-US" dirty="0" err="1"/>
              <a:t>EagleSat</a:t>
            </a:r>
            <a:r>
              <a:rPr lang="en-US" dirty="0"/>
              <a:t> 2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Memory Bit-Flip Experiment Overview </a:t>
            </a:r>
            <a:r>
              <a:rPr lang="en-US" dirty="0"/>
              <a:t>and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0" y="4311051"/>
            <a:ext cx="9144000" cy="1474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April </a:t>
            </a:r>
            <a:r>
              <a:rPr lang="en-US" sz="2400" dirty="0" smtClean="0"/>
              <a:t>, 2019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by</a:t>
            </a:r>
          </a:p>
          <a:p>
            <a:pPr marL="0" indent="0" algn="ctr">
              <a:buNone/>
            </a:pPr>
            <a:r>
              <a:rPr lang="en-US" sz="2400" dirty="0" smtClean="0"/>
              <a:t>Brennan Gray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FCAC-768A-4F97-95F4-F2AB4909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 smtClean="0"/>
              <a:t>Error Seeding</a:t>
            </a:r>
          </a:p>
          <a:p>
            <a:pPr marL="685154" lvl="1" indent="-227965"/>
            <a:r>
              <a:rPr lang="en-US" dirty="0" smtClean="0"/>
              <a:t>Program seeds errors while writing to memory array</a:t>
            </a:r>
          </a:p>
          <a:p>
            <a:pPr marL="685154" lvl="1" indent="-227965"/>
            <a:r>
              <a:rPr lang="en-US" dirty="0" smtClean="0"/>
              <a:t>Error detection code consistently finds seeded errors</a:t>
            </a:r>
          </a:p>
          <a:p>
            <a:pPr marL="227965" indent="-227965"/>
            <a:r>
              <a:rPr lang="en-US" dirty="0" smtClean="0"/>
              <a:t>On-Ground Radiation Testing</a:t>
            </a:r>
          </a:p>
          <a:p>
            <a:pPr marL="685154" lvl="1" indent="-227965"/>
            <a:r>
              <a:rPr lang="en-US" dirty="0" smtClean="0"/>
              <a:t>Available radiation sources limited</a:t>
            </a:r>
          </a:p>
          <a:p>
            <a:pPr marL="685154" lvl="1" indent="-227965"/>
            <a:r>
              <a:rPr lang="en-US" dirty="0" smtClean="0"/>
              <a:t>Testing with Co-60 gamma ray source caused no SEUs</a:t>
            </a:r>
          </a:p>
          <a:p>
            <a:pPr marL="227965" indent="-227965"/>
            <a:r>
              <a:rPr lang="en-US" dirty="0" smtClean="0"/>
              <a:t>High Altitude Balloon Test</a:t>
            </a:r>
          </a:p>
          <a:p>
            <a:pPr marL="685154" lvl="1" indent="-227965"/>
            <a:r>
              <a:rPr lang="en-US" dirty="0" smtClean="0"/>
              <a:t>Prototype functioned as intended throughout flight</a:t>
            </a:r>
          </a:p>
          <a:p>
            <a:pPr marL="685154" lvl="1" indent="-227965"/>
            <a:r>
              <a:rPr lang="en-US" dirty="0" smtClean="0"/>
              <a:t>No SEUs observed during flight</a:t>
            </a:r>
          </a:p>
          <a:p>
            <a:pPr marL="685154" lvl="1" indent="-2279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FCAC-768A-4F97-95F4-F2AB4909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fabrication of flight hardware &amp; creation of flight software</a:t>
            </a:r>
          </a:p>
          <a:p>
            <a:r>
              <a:rPr lang="en-US" dirty="0" smtClean="0"/>
              <a:t>Rigorous testing of system as a whole</a:t>
            </a:r>
          </a:p>
          <a:p>
            <a:r>
              <a:rPr lang="en-US" dirty="0" smtClean="0"/>
              <a:t>Determine cadence of read and write cycles, dependent on computational needs of other payload</a:t>
            </a:r>
          </a:p>
        </p:txBody>
      </p:sp>
    </p:spTree>
    <p:extLst>
      <p:ext uri="{BB962C8B-B14F-4D97-AF65-F5344CB8AC3E}">
        <p14:creationId xmlns:p14="http://schemas.microsoft.com/office/powerpoint/2010/main" val="4348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968" y="2025656"/>
            <a:ext cx="3999437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4462" y="3855706"/>
            <a:ext cx="3589863" cy="103061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Brennan Gray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grayb8@my.erau.edu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44F918-6530-4C17-897E-AFEBB706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Hardware Selection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B8576-4072-46F6-9F2E-B45DC2589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529AD-035B-471D-B156-0078D57D1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>
                <a:latin typeface="Century Gothic"/>
              </a:rPr>
              <a:t>EEPROM: M95M02 (STMicroelectronics)</a:t>
            </a:r>
          </a:p>
          <a:p>
            <a:pPr marL="227965" indent="-227965"/>
            <a:r>
              <a:rPr lang="en-US" dirty="0">
                <a:latin typeface="Century Gothic"/>
              </a:rPr>
              <a:t>Flash: S25FL256LA (Cypress Semiconductor)</a:t>
            </a:r>
          </a:p>
          <a:p>
            <a:pPr marL="227965" indent="-227965"/>
            <a:r>
              <a:rPr lang="en-US" dirty="0">
                <a:latin typeface="Century Gothic"/>
              </a:rPr>
              <a:t>FRAM: CY15B104Q (Cypress Semiconductor)</a:t>
            </a:r>
          </a:p>
          <a:p>
            <a:pPr marL="227965" indent="-227965"/>
            <a:r>
              <a:rPr lang="en-US" dirty="0">
                <a:latin typeface="Century Gothic"/>
              </a:rPr>
              <a:t>MRAM: MR25H40 (</a:t>
            </a:r>
            <a:r>
              <a:rPr lang="en-US" dirty="0" err="1">
                <a:latin typeface="Century Gothic"/>
              </a:rPr>
              <a:t>Everspin</a:t>
            </a:r>
            <a:r>
              <a:rPr lang="en-US" dirty="0">
                <a:latin typeface="Century Gothic"/>
              </a:rPr>
              <a:t> Technologies)</a:t>
            </a:r>
          </a:p>
          <a:p>
            <a:pPr marL="227965" indent="-227965"/>
            <a:r>
              <a:rPr lang="en-US" dirty="0">
                <a:latin typeface="Century Gothic"/>
              </a:rPr>
              <a:t>SRAM: IS62WVS5128GBLL (Integrated Silicon Solutions Inc.)</a:t>
            </a:r>
          </a:p>
          <a:p>
            <a:pPr marL="685165" lvl="1" indent="-227965"/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Detect bit flipping </a:t>
            </a:r>
            <a:r>
              <a:rPr lang="en-US" dirty="0" smtClean="0"/>
              <a:t>&amp; </a:t>
            </a:r>
            <a:r>
              <a:rPr lang="en-US" dirty="0"/>
              <a:t>memory degradation caused by </a:t>
            </a:r>
            <a:r>
              <a:rPr lang="en-US" dirty="0" smtClean="0"/>
              <a:t>radiation</a:t>
            </a:r>
          </a:p>
          <a:p>
            <a:pPr marL="227965" indent="-227965"/>
            <a:r>
              <a:rPr lang="en-US" dirty="0" smtClean="0"/>
              <a:t>Commercially available, consumer grade memory</a:t>
            </a:r>
          </a:p>
          <a:p>
            <a:pPr marL="685165" lvl="1" indent="-227965"/>
            <a:r>
              <a:rPr lang="en-US" dirty="0" smtClean="0">
                <a:latin typeface="Century Gothic"/>
              </a:rPr>
              <a:t>EEPROM</a:t>
            </a:r>
          </a:p>
          <a:p>
            <a:pPr marL="685165" lvl="1" indent="-227965"/>
            <a:r>
              <a:rPr lang="en-US" dirty="0" smtClean="0">
                <a:latin typeface="Century Gothic"/>
              </a:rPr>
              <a:t>Flash</a:t>
            </a:r>
          </a:p>
          <a:p>
            <a:pPr marL="685165" lvl="1" indent="-227965"/>
            <a:r>
              <a:rPr lang="en-US" dirty="0" smtClean="0">
                <a:latin typeface="Century Gothic"/>
              </a:rPr>
              <a:t>FRAM</a:t>
            </a:r>
          </a:p>
          <a:p>
            <a:pPr marL="685165" lvl="1" indent="-227965"/>
            <a:r>
              <a:rPr lang="en-US" dirty="0" smtClean="0">
                <a:latin typeface="Century Gothic"/>
              </a:rPr>
              <a:t>MRAM</a:t>
            </a:r>
          </a:p>
          <a:p>
            <a:pPr marL="685165" lvl="1" indent="-227965"/>
            <a:r>
              <a:rPr lang="en-US" dirty="0" smtClean="0">
                <a:latin typeface="Century Gothic"/>
              </a:rPr>
              <a:t>SRAM</a:t>
            </a:r>
          </a:p>
          <a:p>
            <a:pPr marL="227976" indent="-227965"/>
            <a:r>
              <a:rPr lang="en-US" dirty="0" smtClean="0">
                <a:latin typeface="Century Gothic"/>
              </a:rPr>
              <a:t>Looking at differences in error rates between memory types</a:t>
            </a:r>
            <a:endParaRPr lang="en-US" dirty="0"/>
          </a:p>
          <a:p>
            <a:pPr marL="227976" indent="-227965"/>
            <a:endParaRPr lang="en-US" dirty="0">
              <a:latin typeface="Century Gothic"/>
            </a:endParaRPr>
          </a:p>
          <a:p>
            <a:pPr marL="685165" lvl="1" indent="-227965"/>
            <a:endParaRPr lang="en-US" dirty="0">
              <a:latin typeface="Century Gothic"/>
            </a:endParaRPr>
          </a:p>
          <a:p>
            <a:pPr marL="685165" lvl="1" indent="-227965"/>
            <a:endParaRPr lang="en-US" dirty="0"/>
          </a:p>
          <a:p>
            <a:pPr marL="227965" indent="-22796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>
                <a:ea typeface="Tahoma"/>
                <a:cs typeface="Tahoma"/>
              </a:rPr>
              <a:t>Mission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Description</a:t>
            </a:r>
            <a:r>
              <a:rPr lang="en-US" dirty="0" smtClean="0"/>
              <a:t>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Instrument is comprised of an array of independent memory ICs​</a:t>
            </a:r>
          </a:p>
          <a:p>
            <a:pPr fontAlgn="base"/>
            <a:r>
              <a:rPr lang="en-US" dirty="0"/>
              <a:t>Array comprised of eight chips of each type (EEPROM, Flash, MRAM, FRAM, SRAM)​</a:t>
            </a:r>
          </a:p>
          <a:p>
            <a:pPr fontAlgn="base"/>
            <a:r>
              <a:rPr lang="en-US" dirty="0"/>
              <a:t>Physically arranged over two PCBs, with four of each chip on each board​</a:t>
            </a:r>
          </a:p>
          <a:p>
            <a:pPr fontAlgn="base"/>
            <a:r>
              <a:rPr lang="en-US" dirty="0"/>
              <a:t>Interfaced with the payload computer by SPI (EEPROM, MRAM, FRAM, SRAM) and by SQI (Flash)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8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9E4D-6014-4FE0-AF57-92B42B2D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Hardware Selection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Decided to use only serial memory for ease of implementation, limiting hardware selection</a:t>
            </a:r>
          </a:p>
          <a:p>
            <a:pPr lvl="1" fontAlgn="base"/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serial </a:t>
            </a:r>
            <a:r>
              <a:rPr lang="en-US" dirty="0"/>
              <a:t>memory ICs available less than parallel​</a:t>
            </a:r>
          </a:p>
          <a:p>
            <a:pPr lvl="1" fontAlgn="base"/>
            <a:r>
              <a:rPr lang="en-US" dirty="0"/>
              <a:t>Density of memory limited by interface – most applications requiring large memory amounts also require high bandwidth​</a:t>
            </a:r>
          </a:p>
          <a:p>
            <a:pPr fontAlgn="base"/>
            <a:r>
              <a:rPr lang="en-US" dirty="0"/>
              <a:t>Highest possible memory density​</a:t>
            </a:r>
          </a:p>
          <a:p>
            <a:pPr fontAlgn="base"/>
            <a:r>
              <a:rPr lang="en-US" dirty="0"/>
              <a:t>Smallest possible footprint for devices​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28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44F918-6530-4C17-897E-AFEBB706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Tahoma"/>
                <a:cs typeface="Tahoma"/>
              </a:rPr>
              <a:t>Architecture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B8576-4072-46F6-9F2E-B45DC2589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B09300D0-BE8D-48AD-BC26-E8E7334A3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06939"/>
            <a:ext cx="11738516" cy="333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5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</a:t>
            </a:r>
            <a:r>
              <a:rPr lang="en-US" dirty="0" smtClean="0"/>
              <a:t>Operation​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ABFE531-C072-4CFA-BE2D-878CE6A02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65" y="1110392"/>
            <a:ext cx="8504663" cy="46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7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 smtClean="0"/>
              <a:t>A pseudorandom sequence is written to the memory array</a:t>
            </a:r>
          </a:p>
          <a:p>
            <a:pPr marL="685154" lvl="1" indent="-227965"/>
            <a:r>
              <a:rPr lang="en-US" dirty="0" smtClean="0"/>
              <a:t>Sequence </a:t>
            </a:r>
            <a:r>
              <a:rPr lang="en-US" dirty="0"/>
              <a:t>is not stored in memory during wait </a:t>
            </a:r>
            <a:r>
              <a:rPr lang="en-US" dirty="0" smtClean="0"/>
              <a:t>time</a:t>
            </a:r>
          </a:p>
          <a:p>
            <a:pPr marL="227965" indent="-227965"/>
            <a:r>
              <a:rPr lang="en-US" dirty="0" smtClean="0"/>
              <a:t>Chip array will be segmented with different write rates for different chips</a:t>
            </a:r>
          </a:p>
          <a:p>
            <a:pPr marL="227965" indent="-227965"/>
            <a:r>
              <a:rPr lang="en-US" dirty="0" smtClean="0"/>
              <a:t>Data received from instrument for each bit will include chip, byte address, bit address, and direction of error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7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FCAC-768A-4F97-95F4-F2AB4909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Prototyping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19" y="1181099"/>
            <a:ext cx="4310806" cy="4583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7" y="1177650"/>
            <a:ext cx="4867148" cy="45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FCAC-768A-4F97-95F4-F2AB4909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Prototyping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11" y="1104900"/>
            <a:ext cx="451625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13" ma:contentTypeDescription="Create a new document." ma:contentTypeScope="" ma:versionID="9142c3e3acd74ae87f52817db006b94c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192311d5fcd73df2f2264f953d0bac01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3" nillable="true" ma:displayName="Sign-off status" ma:internalName="_x0024_Resources_x003a_core_x002c_Signoff_Status_x003b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RHCWVWTZRMYC-44-1414</_dlc_DocId>
    <_dlc_DocIdUrl xmlns="2bf2d388-9b68-4952-9bcd-945bcd3bc124">
      <Url>https://myerauedu.sharepoint.com/teams/PR_College_of_Engineering/PC_EAGLESAT/_layouts/15/DocIdRedir.aspx?ID=RHCWVWTZRMYC-44-1414</Url>
      <Description>RHCWVWTZRMYC-44-1414</Description>
    </_dlc_DocIdUrl>
    <_Flow_SignoffStatus xmlns="bf192eb6-175c-4ee1-9b68-ebc3cf1a256d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C06CC69-184C-4C3D-AD30-DF4315FFB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C14B32-85E0-4BEB-B491-C4BBFEC96C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c160ac7-2e9f-4006-94dd-bfed52f16d06"/>
    <ds:schemaRef ds:uri="2bf2d388-9b68-4952-9bcd-945bcd3bc124"/>
    <ds:schemaRef ds:uri="http://www.w3.org/XML/1998/namespace"/>
    <ds:schemaRef ds:uri="http://purl.org/dc/dcmitype/"/>
    <ds:schemaRef ds:uri="bf192eb6-175c-4ee1-9b68-ebc3cf1a256d"/>
  </ds:schemaRefs>
</ds:datastoreItem>
</file>

<file path=customXml/itemProps4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373</Words>
  <Application>Microsoft Office PowerPoint</Application>
  <PresentationFormat>Widescreen</PresentationFormat>
  <Paragraphs>80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Museo Sans 100</vt:lpstr>
      <vt:lpstr>Segoe UI Light</vt:lpstr>
      <vt:lpstr>Tahoma</vt:lpstr>
      <vt:lpstr>EagleSat Theme</vt:lpstr>
      <vt:lpstr>EagleSat 2: Memory Bit-Flip Experiment Overview and Development</vt:lpstr>
      <vt:lpstr>Mission Overview</vt:lpstr>
      <vt:lpstr>Instrument Description​</vt:lpstr>
      <vt:lpstr>Hardware Selection </vt:lpstr>
      <vt:lpstr>Architecture</vt:lpstr>
      <vt:lpstr>Instrument Operation​</vt:lpstr>
      <vt:lpstr>Instrument Operation</vt:lpstr>
      <vt:lpstr>Prototyping</vt:lpstr>
      <vt:lpstr>Prototyping</vt:lpstr>
      <vt:lpstr>Testing</vt:lpstr>
      <vt:lpstr>Future Developments</vt:lpstr>
      <vt:lpstr>Questions?</vt:lpstr>
      <vt:lpstr>Back-Up Slides</vt:lpstr>
      <vt:lpstr>Hardware Selection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Hilliard Paige</dc:creator>
  <cp:lastModifiedBy>Gray, Brennan R.</cp:lastModifiedBy>
  <cp:revision>81</cp:revision>
  <cp:lastPrinted>2017-04-21T21:25:54Z</cp:lastPrinted>
  <dcterms:created xsi:type="dcterms:W3CDTF">2017-04-02T18:02:47Z</dcterms:created>
  <dcterms:modified xsi:type="dcterms:W3CDTF">2019-04-01T23:18:32Z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476f1146-9070-4a71-b089-54dcaa31ff12</vt:lpwstr>
  </property>
</Properties>
</file>